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embeddedFontLst>
    <p:embeddedFont>
      <p:font typeface="Century Gothic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enturyGothic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CenturyGothic-italic.fntdata"/><Relationship Id="rId10" Type="http://schemas.openxmlformats.org/officeDocument/2006/relationships/slide" Target="slides/slide6.xml"/><Relationship Id="rId32" Type="http://schemas.openxmlformats.org/officeDocument/2006/relationships/font" Target="fonts/CenturyGothic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CenturyGothic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4df38f964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4df38f964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54df38f964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bbfa5761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bbfa5761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54bbfa5761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4df38f964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4df38f964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54df38f964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4df38f964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4df38f964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54df38f964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f38f964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f38f964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54df38f964_0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4df38f964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4df38f964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54df38f964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4bbfa5761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4bbfa576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54bbfa5761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df38f964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df38f964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54df38f964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f38f964_0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f38f964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54df38f964_0_2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4df38f964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4df38f964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54df38f964_0_1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4df38f964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4df38f964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54df38f964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4bbfa5761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4bbfa5761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54bbfa5761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54df38f96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54df38f96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54df38f96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4df38f964_0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4df38f964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54df38f964_0_1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4df38f964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54df38f964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54df38f964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4df38f964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4df38f964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54df38f964_0_1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4df38f964_0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4df38f964_0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54df38f964_0_1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4df38f964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54df38f964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54df38f964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4df38f964_0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4df38f964_0_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54df38f964_0_1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4df38f964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4df38f964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54df38f964_0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4df38f964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4df38f964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54df38f964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df38f964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df38f964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54df38f964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4bbfa576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4bbfa576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54bbfa576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f38f964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f38f964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54df38f964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4df38f964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4df38f964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54df38f964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A" showMasterSp="0">
  <p:cSld name="Cover 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8775700" y="127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2"/>
          <p:cNvSpPr/>
          <p:nvPr/>
        </p:nvSpPr>
        <p:spPr>
          <a:xfrm flipH="1">
            <a:off x="4054364" y="-3766"/>
            <a:ext cx="8137635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4589989" y="1615384"/>
            <a:ext cx="6116133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4589989" y="4450841"/>
            <a:ext cx="5458837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20" name="Google Shape;2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89989" y="4712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idx="2" type="body"/>
          </p:nvPr>
        </p:nvSpPr>
        <p:spPr>
          <a:xfrm>
            <a:off x="4589988" y="5472335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Google Shape;22;p2"/>
          <p:cNvSpPr/>
          <p:nvPr>
            <p:ph idx="3" type="pic"/>
          </p:nvPr>
        </p:nvSpPr>
        <p:spPr>
          <a:xfrm>
            <a:off x="0" y="0"/>
            <a:ext cx="4059935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Blue" showMasterSp="0">
  <p:cSld name="Section Divider - Blu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rgbClr val="57C1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436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78" name="Google Shape;7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Light Blue" showMasterSp="0">
  <p:cSld name="Section Divider, Photo - Light Blu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12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12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Google Shape;84;p12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85" name="Google Shape;8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Light Blue" showMasterSp="0">
  <p:cSld name="Large Photo and Content - Light Blu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8" name="Google Shape;88;p13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3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Large Photo and Content - Light Blue" showMasterSp="0">
  <p:cSld name="1_Large Photo and Content - Light Blu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7" name="Google Shape;97;p14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103" name="Google Shape;10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Light Blue">
  <p:cSld name="2 Column - Light Blu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5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Light Blue">
  <p:cSld name="Title, 2 Photos, Content - Light Blu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Google Shape;117;p17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0" name="Google Shape;120;p17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1" name="Google Shape;121;p17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Aqua">
  <p:cSld name="Title, 2 Photos, Content - Aqua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18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7" name="Google Shape;127;p18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8" name="Google Shape;128;p18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Green">
  <p:cSld name="Title, 2 Photos, Content - Gree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4" name="Google Shape;134;p19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5" name="Google Shape;135;p19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Purple">
  <p:cSld name="Title, 2 Photos, Content - Purpl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p20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1" name="Google Shape;141;p20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2" name="Google Shape;142;p20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B" showMasterSp="0">
  <p:cSld name="Cover B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26038" t="0"/>
          <a:stretch/>
        </p:blipFill>
        <p:spPr>
          <a:xfrm>
            <a:off x="4456204" y="-29166"/>
            <a:ext cx="7627108" cy="687169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/>
          <p:nvPr/>
        </p:nvSpPr>
        <p:spPr>
          <a:xfrm>
            <a:off x="4734036" y="254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3"/>
          <p:cNvSpPr/>
          <p:nvPr/>
        </p:nvSpPr>
        <p:spPr>
          <a:xfrm flipH="1">
            <a:off x="0" y="-27642"/>
            <a:ext cx="8137635" cy="690680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535625" y="1602684"/>
            <a:ext cx="6116133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535625" y="4438141"/>
            <a:ext cx="5458837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29" name="Google Shape;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625" y="4585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>
            <p:ph idx="2" type="body"/>
          </p:nvPr>
        </p:nvSpPr>
        <p:spPr>
          <a:xfrm>
            <a:off x="535624" y="5459635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, 2 Photos, Content - Purple">
  <p:cSld name="1_Title, 2 Photos, Content - Purpl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21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8" name="Google Shape;148;p21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9" name="Google Shape;149;p21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Light Blue">
  <p:cSld name="Title and Content - Light Blu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3" name="Google Shape;153;p22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22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Aqua">
  <p:cSld name="Title and Content - Aqua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9" name="Google Shape;159;p23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3"/>
          <p:cNvSpPr/>
          <p:nvPr/>
        </p:nvSpPr>
        <p:spPr>
          <a:xfrm flipH="1">
            <a:off x="0" y="-11567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Orange">
  <p:cSld name="Title and Content - Orang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5" name="Google Shape;165;p24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24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4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Purple">
  <p:cSld name="Title and Content - Purpl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1" name="Google Shape;171;p25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25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9264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5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Aqua" showMasterSp="0">
  <p:cSld name="Section Divider - Aqua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26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79" name="Google Shape;17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Green" showMasterSp="0">
  <p:cSld name="Section Divider - Gree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85" name="Google Shape;18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Orange" showMasterSp="0">
  <p:cSld name="Section Divider - Orang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28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91" name="Google Shape;19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Purple" showMasterSp="0">
  <p:cSld name="Section Divider - Purpl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29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97" name="Google Shape;19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Blue" showMasterSp="0">
  <p:cSld name="Section Divider, Photo - Blue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3" name="Google Shape;203;p30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04" name="Google Shape;20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C" showMasterSp="0">
  <p:cSld name="Cover C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7747000" y="127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33;p4"/>
          <p:cNvSpPr/>
          <p:nvPr/>
        </p:nvSpPr>
        <p:spPr>
          <a:xfrm flipH="1">
            <a:off x="-815" y="-3766"/>
            <a:ext cx="11612244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757621" y="1615384"/>
            <a:ext cx="7006312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57621" y="4450841"/>
            <a:ext cx="6938579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7621" y="4712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>
            <p:ph idx="2" type="body"/>
          </p:nvPr>
        </p:nvSpPr>
        <p:spPr>
          <a:xfrm>
            <a:off x="757620" y="5472335"/>
            <a:ext cx="6938577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Aqua" showMasterSp="0">
  <p:cSld name="Section Divider, Photo - Aqua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31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0" name="Google Shape;210;p31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11" name="Google Shape;21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Green" showMasterSp="0">
  <p:cSld name="Section Divider, Photo - Green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32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32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7" name="Google Shape;217;p32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18" name="Google Shape;21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Orange" showMasterSp="0">
  <p:cSld name="Section Divider, Photo - Orang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33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4" name="Google Shape;224;p33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25" name="Google Shape;22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Purple" showMasterSp="0">
  <p:cSld name="Section Divider, Photo - Purp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34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34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1" name="Google Shape;231;p34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32" name="Google Shape;23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Aqua" showMasterSp="0">
  <p:cSld name="Large Photo and Content - Aqua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5" name="Google Shape;235;p35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35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9" name="Google Shape;239;p35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0" name="Google Shape;240;p3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41" name="Google Shape;24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Green" showMasterSp="0">
  <p:cSld name="Large Photo and Content - Green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4" name="Google Shape;244;p36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" name="Google Shape;246;p3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8" name="Google Shape;248;p36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9" name="Google Shape;249;p3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50" name="Google Shape;25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Orange" showMasterSp="0">
  <p:cSld name="Large Photo and Content - Orang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3" name="Google Shape;253;p37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37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37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7" name="Google Shape;257;p37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8" name="Google Shape;258;p3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59" name="Google Shape;25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Purple" showMasterSp="0">
  <p:cSld name="Large Photo and Content - Purpl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2" name="Google Shape;262;p38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38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p38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6" name="Google Shape;266;p38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7" name="Google Shape;267;p3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68" name="Google Shape;26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Aqua">
  <p:cSld name="2 Column - Aqua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1" name="Google Shape;271;p39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3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39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4" name="Google Shape;274;p39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5" name="Google Shape;275;p39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6" name="Google Shape;276;p39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2 Column - Green">
  <p:cSld name="2_2 Column - Green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Google Shape;279;p40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40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2" name="Google Shape;282;p40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4365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3" name="Google Shape;283;p40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4" name="Google Shape;284;p40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433388" y="1468658"/>
            <a:ext cx="11315472" cy="4773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Orange">
  <p:cSld name="2 Column - Orange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p41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4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41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0" name="Google Shape;290;p41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CB2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1" name="Google Shape;291;p41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2" name="Google Shape;292;p41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Purple">
  <p:cSld name="2 Column - Purple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42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42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42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8" name="Google Shape;298;p42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9" name="Google Shape;299;p42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0" name="Google Shape;300;p42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 flipH="1">
            <a:off x="-817" y="-3766"/>
            <a:ext cx="17717315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433388" y="1468658"/>
            <a:ext cx="11315472" cy="4773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47" name="Google Shape;4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Orange">
  <p:cSld name="Title, 2 Photos, Content - Orang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Google Shape;53;p7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Google Shape;54;p7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Green">
  <p:cSld name="Title and Content - Gree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8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8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Blue">
  <p:cSld name="Title and Content - Blu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Google Shape;64;p9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9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9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Light Blue" showMasterSp="0">
  <p:cSld name="Section Divider - Light Blu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72" name="Google Shape;7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1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39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15.xml"/><Relationship Id="rId3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10800000">
            <a:off x="10972799" y="-6021"/>
            <a:ext cx="1231237" cy="1231237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39615" y="1468315"/>
            <a:ext cx="11309839" cy="4708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Relationship Id="rId4" Type="http://schemas.openxmlformats.org/officeDocument/2006/relationships/image" Target="../media/image24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757621" y="1615384"/>
            <a:ext cx="7006312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/>
              <a:t>Origins of a Meme</a:t>
            </a:r>
            <a:endParaRPr/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757621" y="4450841"/>
            <a:ext cx="6938579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</a:pPr>
            <a:r>
              <a:rPr lang="en-US"/>
              <a:t>Justin Whitlock</a:t>
            </a:r>
            <a:endParaRPr/>
          </a:p>
        </p:txBody>
      </p:sp>
      <p:sp>
        <p:nvSpPr>
          <p:cNvPr id="307" name="Google Shape;307;p43"/>
          <p:cNvSpPr txBox="1"/>
          <p:nvPr>
            <p:ph idx="2" type="body"/>
          </p:nvPr>
        </p:nvSpPr>
        <p:spPr>
          <a:xfrm>
            <a:off x="757620" y="5472335"/>
            <a:ext cx="6938577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November 29, 2016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Sci-Techs posts</a:t>
            </a:r>
            <a:endParaRPr/>
          </a:p>
        </p:txBody>
      </p:sp>
      <p:sp>
        <p:nvSpPr>
          <p:cNvPr id="394" name="Google Shape;394;p52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5" name="Google Shape;395;p52"/>
          <p:cNvSpPr txBox="1"/>
          <p:nvPr>
            <p:ph idx="1" type="body"/>
          </p:nvPr>
        </p:nvSpPr>
        <p:spPr>
          <a:xfrm>
            <a:off x="436775" y="5917782"/>
            <a:ext cx="113154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http://bit.ly/2Tgh2tu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96" name="Google Shape;39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899" y="1336525"/>
            <a:ext cx="6376176" cy="493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on Sci-techs page, shows up in 2018</a:t>
            </a:r>
            <a:endParaRPr/>
          </a:p>
        </p:txBody>
      </p:sp>
      <p:sp>
        <p:nvSpPr>
          <p:cNvPr id="403" name="Google Shape;403;p53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4" name="Google Shape;404;p53"/>
          <p:cNvSpPr txBox="1"/>
          <p:nvPr>
            <p:ph idx="1" type="body"/>
          </p:nvPr>
        </p:nvSpPr>
        <p:spPr>
          <a:xfrm>
            <a:off x="361875" y="5875799"/>
            <a:ext cx="113154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https://www.facebook.com/SciTechUniversedotcom/photos/a.1684536875145778/1983784358554360/?type=3&amp;theater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05" name="Google Shape;4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6100" y="1452776"/>
            <a:ext cx="3418596" cy="423447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3"/>
          <p:cNvSpPr txBox="1"/>
          <p:nvPr/>
        </p:nvSpPr>
        <p:spPr>
          <a:xfrm>
            <a:off x="8337450" y="2737675"/>
            <a:ext cx="2378100" cy="17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Unlike Twitter, individual facebook posts are not archivable in WayBack machine.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Physics astronomy on Facebook</a:t>
            </a:r>
            <a:endParaRPr/>
          </a:p>
        </p:txBody>
      </p:sp>
      <p:sp>
        <p:nvSpPr>
          <p:cNvPr id="413" name="Google Shape;413;p5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p54"/>
          <p:cNvSpPr txBox="1"/>
          <p:nvPr>
            <p:ph idx="1" type="body"/>
          </p:nvPr>
        </p:nvSpPr>
        <p:spPr>
          <a:xfrm>
            <a:off x="281300" y="6125207"/>
            <a:ext cx="113154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https://www.facebook.com/physicsdashastronomy/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15" name="Google Shape;4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750" y="1150650"/>
            <a:ext cx="8840752" cy="50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Facebook search turns up 3 posts</a:t>
            </a:r>
            <a:endParaRPr/>
          </a:p>
        </p:txBody>
      </p:sp>
      <p:sp>
        <p:nvSpPr>
          <p:cNvPr id="422" name="Google Shape;422;p5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3" name="Google Shape;423;p55"/>
          <p:cNvSpPr txBox="1"/>
          <p:nvPr>
            <p:ph idx="1" type="body"/>
          </p:nvPr>
        </p:nvSpPr>
        <p:spPr>
          <a:xfrm>
            <a:off x="336625" y="6148296"/>
            <a:ext cx="11315400" cy="5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http://bit.ly/2Y9YJda     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24" name="Google Shape;4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050" y="1336525"/>
            <a:ext cx="5198588" cy="501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6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2 reference a different site</a:t>
            </a:r>
            <a:endParaRPr/>
          </a:p>
        </p:txBody>
      </p:sp>
      <p:sp>
        <p:nvSpPr>
          <p:cNvPr id="431" name="Google Shape;431;p5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2" name="Google Shape;432;p56"/>
          <p:cNvSpPr txBox="1"/>
          <p:nvPr>
            <p:ph idx="1" type="body"/>
          </p:nvPr>
        </p:nvSpPr>
        <p:spPr>
          <a:xfrm>
            <a:off x="364275" y="6148307"/>
            <a:ext cx="113154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http://bit.ly/2uhnm9V                                                                         http://bit.ly/2Ofr50Z                                                                     http://bit.ly/2CwzFUu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33" name="Google Shape;43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39" y="1336525"/>
            <a:ext cx="3655774" cy="481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36525"/>
            <a:ext cx="4094791" cy="481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5375" y="1352450"/>
            <a:ext cx="4013809" cy="479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Flat Earth Society Meme doesn’t show up until May 17</a:t>
            </a:r>
            <a:endParaRPr/>
          </a:p>
        </p:txBody>
      </p:sp>
      <p:sp>
        <p:nvSpPr>
          <p:cNvPr id="442" name="Google Shape;442;p5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3" name="Google Shape;443;p57"/>
          <p:cNvSpPr txBox="1"/>
          <p:nvPr>
            <p:ph idx="1" type="body"/>
          </p:nvPr>
        </p:nvSpPr>
        <p:spPr>
          <a:xfrm>
            <a:off x="267475" y="6093557"/>
            <a:ext cx="113154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102" y="1336525"/>
            <a:ext cx="8117174" cy="291785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5" name="Google Shape;44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3601" y="3244900"/>
            <a:ext cx="7625825" cy="29178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Meme first shows up as a top item in 2016</a:t>
            </a:r>
            <a:endParaRPr/>
          </a:p>
        </p:txBody>
      </p:sp>
      <p:sp>
        <p:nvSpPr>
          <p:cNvPr id="452" name="Google Shape;452;p5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3" name="Google Shape;453;p58"/>
          <p:cNvSpPr txBox="1"/>
          <p:nvPr>
            <p:ph idx="1" type="body"/>
          </p:nvPr>
        </p:nvSpPr>
        <p:spPr>
          <a:xfrm>
            <a:off x="439625" y="5803700"/>
            <a:ext cx="40848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https://bit.ly/2Tdr52w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https://bit.ly/2TaOFfX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54" name="Google Shape;45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700" y="1336525"/>
            <a:ext cx="8431499" cy="259330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5" name="Google Shape;45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876" y="3341850"/>
            <a:ext cx="8431510" cy="239247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9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It’s not from Flat Earth Society</a:t>
            </a:r>
            <a:endParaRPr/>
          </a:p>
        </p:txBody>
      </p:sp>
      <p:sp>
        <p:nvSpPr>
          <p:cNvPr id="462" name="Google Shape;462;p59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3" name="Google Shape;463;p59"/>
          <p:cNvSpPr txBox="1"/>
          <p:nvPr>
            <p:ph idx="1" type="body"/>
          </p:nvPr>
        </p:nvSpPr>
        <p:spPr>
          <a:xfrm>
            <a:off x="433400" y="6152857"/>
            <a:ext cx="113154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4171A"/>
                </a:solidFill>
                <a:latin typeface="Arial"/>
                <a:ea typeface="Arial"/>
                <a:cs typeface="Arial"/>
                <a:sym typeface="Arial"/>
              </a:rPr>
              <a:t>https://web.archive.org/web/20190320163149/https:/twitter.com/theunexplainers/status/730126930192826368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64" name="Google Shape;46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775" y="1288075"/>
            <a:ext cx="5570650" cy="495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0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Facebook changed their likes bar 24 Feb 16</a:t>
            </a:r>
            <a:endParaRPr/>
          </a:p>
        </p:txBody>
      </p:sp>
      <p:sp>
        <p:nvSpPr>
          <p:cNvPr id="471" name="Google Shape;471;p60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2" name="Google Shape;472;p60"/>
          <p:cNvSpPr txBox="1"/>
          <p:nvPr>
            <p:ph idx="1" type="body"/>
          </p:nvPr>
        </p:nvSpPr>
        <p:spPr>
          <a:xfrm>
            <a:off x="433400" y="5876701"/>
            <a:ext cx="113154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https://en.wikipedia.org/wiki/Timeline_of_Facebook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73" name="Google Shape;47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25" y="1336526"/>
            <a:ext cx="11389951" cy="166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488" y="3001300"/>
            <a:ext cx="5118276" cy="28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8163" y="3153700"/>
            <a:ext cx="6071436" cy="252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1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Facebook Search in 2016</a:t>
            </a:r>
            <a:endParaRPr/>
          </a:p>
        </p:txBody>
      </p:sp>
      <p:sp>
        <p:nvSpPr>
          <p:cNvPr id="482" name="Google Shape;482;p61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3" name="Google Shape;483;p61"/>
          <p:cNvSpPr txBox="1"/>
          <p:nvPr>
            <p:ph idx="1" type="body"/>
          </p:nvPr>
        </p:nvSpPr>
        <p:spPr>
          <a:xfrm>
            <a:off x="436775" y="6125207"/>
            <a:ext cx="113154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http://bit.ly/2HJBBfA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84" name="Google Shape;48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900" y="1402600"/>
            <a:ext cx="6757134" cy="46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you haven’t seen it...</a:t>
            </a:r>
            <a:endParaRPr/>
          </a:p>
        </p:txBody>
      </p:sp>
      <p:sp>
        <p:nvSpPr>
          <p:cNvPr id="314" name="Google Shape;314;p4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44"/>
          <p:cNvSpPr txBox="1"/>
          <p:nvPr>
            <p:ph idx="1" type="body"/>
          </p:nvPr>
        </p:nvSpPr>
        <p:spPr>
          <a:xfrm>
            <a:off x="433400" y="5696582"/>
            <a:ext cx="113154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https://web.archive.org/web/20190320150855/https:/twitter.com/luxtempo/status/1068654270919004161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16" name="Google Shape;3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600" y="1336524"/>
            <a:ext cx="6037021" cy="436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2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Earliest appearance on Facebook 25 Feb 16</a:t>
            </a:r>
            <a:endParaRPr/>
          </a:p>
        </p:txBody>
      </p:sp>
      <p:sp>
        <p:nvSpPr>
          <p:cNvPr id="491" name="Google Shape;491;p62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2" name="Google Shape;492;p62"/>
          <p:cNvSpPr txBox="1"/>
          <p:nvPr>
            <p:ph idx="1" type="body"/>
          </p:nvPr>
        </p:nvSpPr>
        <p:spPr>
          <a:xfrm>
            <a:off x="433400" y="5811882"/>
            <a:ext cx="113154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https://www.facebook.com/friendlyatheist/photos/a.10152839688055080/10156600581265080/?type=3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93" name="Google Shape;49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525" y="1562101"/>
            <a:ext cx="4933950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1475" y="1953275"/>
            <a:ext cx="4747751" cy="1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3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Twitter search results begin 24 Feb 2016</a:t>
            </a:r>
            <a:endParaRPr/>
          </a:p>
        </p:txBody>
      </p:sp>
      <p:sp>
        <p:nvSpPr>
          <p:cNvPr id="501" name="Google Shape;501;p63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2" name="Google Shape;502;p63"/>
          <p:cNvSpPr txBox="1"/>
          <p:nvPr>
            <p:ph idx="1" type="body"/>
          </p:nvPr>
        </p:nvSpPr>
        <p:spPr>
          <a:xfrm>
            <a:off x="196425" y="6093557"/>
            <a:ext cx="113154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http://bit.ly/2WaEjib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03" name="Google Shape;50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622" y="1336525"/>
            <a:ext cx="6743928" cy="4757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Earliest Tweet on Twitter</a:t>
            </a:r>
            <a:endParaRPr/>
          </a:p>
        </p:txBody>
      </p:sp>
      <p:sp>
        <p:nvSpPr>
          <p:cNvPr id="510" name="Google Shape;510;p6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1" name="Google Shape;511;p64"/>
          <p:cNvSpPr txBox="1"/>
          <p:nvPr>
            <p:ph idx="1" type="body"/>
          </p:nvPr>
        </p:nvSpPr>
        <p:spPr>
          <a:xfrm>
            <a:off x="436775" y="5917807"/>
            <a:ext cx="113154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https://web.archive.org/web/20190320175244/https:/twitter.com/peeetross/status/702573339383095296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512" name="Google Shape;51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593" y="1259075"/>
            <a:ext cx="7327774" cy="43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Earliest appearance of screen shot on Twitter 25 Feb 16</a:t>
            </a:r>
            <a:endParaRPr/>
          </a:p>
        </p:txBody>
      </p:sp>
      <p:sp>
        <p:nvSpPr>
          <p:cNvPr id="519" name="Google Shape;519;p6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0" name="Google Shape;520;p65"/>
          <p:cNvSpPr txBox="1"/>
          <p:nvPr>
            <p:ph idx="1" type="body"/>
          </p:nvPr>
        </p:nvSpPr>
        <p:spPr>
          <a:xfrm>
            <a:off x="336600" y="6005346"/>
            <a:ext cx="113154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4171A"/>
                </a:solidFill>
              </a:rPr>
              <a:t>https://web.archive.org/web/20190320163806/https:/twitter.com/PersianRose1/status/702702085662449664</a:t>
            </a:r>
            <a:endParaRPr sz="1400"/>
          </a:p>
        </p:txBody>
      </p:sp>
      <p:pic>
        <p:nvPicPr>
          <p:cNvPr id="521" name="Google Shape;52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6650" y="1336526"/>
            <a:ext cx="5095289" cy="4364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8" name="Google Shape;52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00630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FES response: where is the evidence?</a:t>
            </a:r>
            <a:endParaRPr/>
          </a:p>
        </p:txBody>
      </p:sp>
      <p:sp>
        <p:nvSpPr>
          <p:cNvPr id="535" name="Google Shape;535;p6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6" name="Google Shape;536;p67"/>
          <p:cNvSpPr txBox="1"/>
          <p:nvPr>
            <p:ph idx="1" type="body"/>
          </p:nvPr>
        </p:nvSpPr>
        <p:spPr>
          <a:xfrm>
            <a:off x="378100" y="6217757"/>
            <a:ext cx="113154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4171A"/>
                </a:solidFill>
                <a:latin typeface="Arial"/>
                <a:ea typeface="Arial"/>
                <a:cs typeface="Arial"/>
                <a:sym typeface="Arial"/>
              </a:rPr>
              <a:t>https://twitter.com/FlatEarthOrg/status/1064805779260284928</a:t>
            </a:r>
            <a:endParaRPr sz="1400"/>
          </a:p>
        </p:txBody>
      </p:sp>
      <p:pic>
        <p:nvPicPr>
          <p:cNvPr id="537" name="Google Shape;53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108" y="1336537"/>
            <a:ext cx="6370993" cy="47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Takeaway</a:t>
            </a:r>
            <a:endParaRPr/>
          </a:p>
        </p:txBody>
      </p:sp>
      <p:sp>
        <p:nvSpPr>
          <p:cNvPr id="544" name="Google Shape;544;p6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5" name="Google Shape;545;p68"/>
          <p:cNvSpPr txBox="1"/>
          <p:nvPr>
            <p:ph idx="1" type="body"/>
          </p:nvPr>
        </p:nvSpPr>
        <p:spPr>
          <a:xfrm>
            <a:off x="433400" y="5392382"/>
            <a:ext cx="11315400" cy="8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400" y="1488926"/>
            <a:ext cx="3745203" cy="375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978" y="1488926"/>
            <a:ext cx="5649737" cy="3751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version, obviously faked; Tweeterino.com</a:t>
            </a:r>
            <a:endParaRPr/>
          </a:p>
        </p:txBody>
      </p:sp>
      <p:sp>
        <p:nvSpPr>
          <p:cNvPr id="323" name="Google Shape;323;p4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45"/>
          <p:cNvSpPr txBox="1"/>
          <p:nvPr>
            <p:ph idx="1" type="body"/>
          </p:nvPr>
        </p:nvSpPr>
        <p:spPr>
          <a:xfrm>
            <a:off x="378075" y="6152857"/>
            <a:ext cx="113154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https://web.archive.org/web/20190320182032/https://www.reddit.com/r/FlatEarthMemes/comments/8qhmit/all_around_the_globe_you_say/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325" name="Google Shape;3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650" y="1482812"/>
            <a:ext cx="7054252" cy="45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5"/>
          <p:cNvSpPr/>
          <p:nvPr/>
        </p:nvSpPr>
        <p:spPr>
          <a:xfrm rot="-707427">
            <a:off x="9665771" y="5019058"/>
            <a:ext cx="1424147" cy="490053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Facebook Search returns only 7 posts with “globe”</a:t>
            </a:r>
            <a:endParaRPr/>
          </a:p>
        </p:txBody>
      </p:sp>
      <p:sp>
        <p:nvSpPr>
          <p:cNvPr id="333" name="Google Shape;333;p4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46"/>
          <p:cNvSpPr txBox="1"/>
          <p:nvPr>
            <p:ph idx="1" type="body"/>
          </p:nvPr>
        </p:nvSpPr>
        <p:spPr>
          <a:xfrm>
            <a:off x="364250" y="6245357"/>
            <a:ext cx="113154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http://bit.ly/2ThjjV3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35" name="Google Shape;3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598" y="1336525"/>
            <a:ext cx="6695202" cy="47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Facebook in archive is weird; Pages reload over&amp;over</a:t>
            </a:r>
            <a:endParaRPr/>
          </a:p>
        </p:txBody>
      </p:sp>
      <p:sp>
        <p:nvSpPr>
          <p:cNvPr id="342" name="Google Shape;342;p4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47"/>
          <p:cNvSpPr txBox="1"/>
          <p:nvPr>
            <p:ph idx="1" type="body"/>
          </p:nvPr>
        </p:nvSpPr>
        <p:spPr>
          <a:xfrm>
            <a:off x="436775" y="5955257"/>
            <a:ext cx="11315400" cy="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https://web.archive.org/web/20140403051341/https://www.facebook.com/FlatEarthToday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44" name="Google Shape;3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800" y="1267400"/>
            <a:ext cx="5816403" cy="461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Twitter account seems unassociated; different webpage</a:t>
            </a:r>
            <a:endParaRPr/>
          </a:p>
        </p:txBody>
      </p:sp>
      <p:sp>
        <p:nvSpPr>
          <p:cNvPr id="351" name="Google Shape;351;p4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p48"/>
          <p:cNvSpPr txBox="1"/>
          <p:nvPr>
            <p:ph idx="1" type="body"/>
          </p:nvPr>
        </p:nvSpPr>
        <p:spPr>
          <a:xfrm>
            <a:off x="350450" y="6176357"/>
            <a:ext cx="113154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https://twitter.com/FlatEarthOrg</a:t>
            </a:r>
            <a:r>
              <a:rPr lang="en-US"/>
              <a:t>          </a:t>
            </a:r>
            <a:r>
              <a:rPr lang="en-US">
                <a:solidFill>
                  <a:srgbClr val="000000"/>
                </a:solidFill>
              </a:rPr>
              <a:t>https://www.facebook.com/pg/FlatEarthToday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53" name="Google Shape;35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86" y="1402587"/>
            <a:ext cx="7002023" cy="461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6599" y="1402575"/>
            <a:ext cx="4985400" cy="391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3674" y="4931450"/>
            <a:ext cx="4951927" cy="6474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6" name="Google Shape;35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5775" y="4967250"/>
            <a:ext cx="3997400" cy="54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9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images, different commenters, same info</a:t>
            </a:r>
            <a:endParaRPr/>
          </a:p>
        </p:txBody>
      </p:sp>
      <p:sp>
        <p:nvSpPr>
          <p:cNvPr id="363" name="Google Shape;363;p49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p49"/>
          <p:cNvSpPr txBox="1"/>
          <p:nvPr>
            <p:ph idx="1" type="body"/>
          </p:nvPr>
        </p:nvSpPr>
        <p:spPr>
          <a:xfrm>
            <a:off x="433400" y="5731395"/>
            <a:ext cx="113154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0000"/>
                </a:solidFill>
              </a:rPr>
              <a:t>https://web.archive.org/web/20190320150121/https:/twitter.com/mokhovik/status/1105538317515395073</a:t>
            </a:r>
            <a:endParaRPr sz="1050">
              <a:solidFill>
                <a:srgbClr val="14171A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4171A"/>
                </a:solidFill>
              </a:rPr>
              <a:t>https://web.archive.org/web/20190320150224/https:/twitter.com/KappaPotato13/status/1102854478628237312</a:t>
            </a:r>
            <a:endParaRPr sz="1050">
              <a:solidFill>
                <a:srgbClr val="14171A"/>
              </a:solidFill>
            </a:endParaRPr>
          </a:p>
        </p:txBody>
      </p:sp>
      <p:pic>
        <p:nvPicPr>
          <p:cNvPr id="365" name="Google Shape;36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00" y="1336525"/>
            <a:ext cx="3780675" cy="44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225" y="1336525"/>
            <a:ext cx="4944189" cy="449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9493" y="4974325"/>
            <a:ext cx="4238733" cy="85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8" name="Google Shape;3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9817" y="5084949"/>
            <a:ext cx="4686459" cy="85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Sci-Tech Universe on Facebook</a:t>
            </a:r>
            <a:endParaRPr/>
          </a:p>
        </p:txBody>
      </p:sp>
      <p:sp>
        <p:nvSpPr>
          <p:cNvPr id="375" name="Google Shape;375;p50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6" name="Google Shape;376;p50"/>
          <p:cNvSpPr txBox="1"/>
          <p:nvPr>
            <p:ph idx="1" type="body"/>
          </p:nvPr>
        </p:nvSpPr>
        <p:spPr>
          <a:xfrm>
            <a:off x="378100" y="6180507"/>
            <a:ext cx="113154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https://www.facebook.com/SciTechUniversedotcom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77" name="Google Shape;3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275" y="1204575"/>
            <a:ext cx="7833200" cy="4975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Same logo in the wayback machine in 2017</a:t>
            </a:r>
            <a:endParaRPr/>
          </a:p>
        </p:txBody>
      </p:sp>
      <p:sp>
        <p:nvSpPr>
          <p:cNvPr id="384" name="Google Shape;384;p51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5" name="Google Shape;385;p51"/>
          <p:cNvSpPr txBox="1"/>
          <p:nvPr>
            <p:ph idx="1" type="body"/>
          </p:nvPr>
        </p:nvSpPr>
        <p:spPr>
          <a:xfrm>
            <a:off x="378100" y="6000757"/>
            <a:ext cx="113154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https://web.archive.org/web/20171130233930/https://www.facebook.com/SciTechUniversedotcom/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86" name="Google Shape;3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163" y="1336525"/>
            <a:ext cx="8365275" cy="466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6300" y="3010525"/>
            <a:ext cx="6572250" cy="1943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DU Angle Theme">
  <a:themeElements>
    <a:clrScheme name="Custom 1">
      <a:dk1>
        <a:srgbClr val="043657"/>
      </a:dk1>
      <a:lt1>
        <a:srgbClr val="FFFFFF"/>
      </a:lt1>
      <a:dk2>
        <a:srgbClr val="043657"/>
      </a:dk2>
      <a:lt2>
        <a:srgbClr val="FFFFFF"/>
      </a:lt2>
      <a:accent1>
        <a:srgbClr val="57C1EA"/>
      </a:accent1>
      <a:accent2>
        <a:srgbClr val="83CDB8"/>
      </a:accent2>
      <a:accent3>
        <a:srgbClr val="E0E329"/>
      </a:accent3>
      <a:accent4>
        <a:srgbClr val="FCB24C"/>
      </a:accent4>
      <a:accent5>
        <a:srgbClr val="9264AA"/>
      </a:accent5>
      <a:accent6>
        <a:srgbClr val="FFD140"/>
      </a:accent6>
      <a:hlink>
        <a:srgbClr val="98C5EA"/>
      </a:hlink>
      <a:folHlink>
        <a:srgbClr val="838A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